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  <Relationship Id='rId41' Target='slides/slide36.xml' Type='http://schemas.openxmlformats.org/officeDocument/2006/relationships/slide' />
  <Relationship Id='rId42' Target='slides/slide37.xml' Type='http://schemas.openxmlformats.org/officeDocument/2006/relationships/slide' />
  <Relationship Id='rId43' Target='slides/slide38.xml' Type='http://schemas.openxmlformats.org/officeDocument/2006/relationships/slide' />
  <Relationship Id='rId44' Target='slides/slide39.xml' Type='http://schemas.openxmlformats.org/officeDocument/2006/relationships/slide' />
  <Relationship Id='rId45' Target='slides/slide40.xml' Type='http://schemas.openxmlformats.org/officeDocument/2006/relationships/slide' />
  <Relationship Id='rId46' Target='slides/slide41.xml' Type='http://schemas.openxmlformats.org/officeDocument/2006/relationships/slide' />
  <Relationship Id='rId47' Target='slides/slide42.xml' Type='http://schemas.openxmlformats.org/officeDocument/2006/relationships/slide' />
  <Relationship Id='rId48' Target='slides/slide43.xml' Type='http://schemas.openxmlformats.org/officeDocument/2006/relationships/slide' />
  <Relationship Id='rId49' Target='slides/slide44.xml' Type='http://schemas.openxmlformats.org/officeDocument/2006/relationships/slide' />
  <Relationship Id='rId50' Target='slides/slide45.xml' Type='http://schemas.openxmlformats.org/officeDocument/2006/relationships/slide' />
  <Relationship Id='rId51' Target='slides/slide46.xml' Type='http://schemas.openxmlformats.org/officeDocument/2006/relationships/slide' />
  <Relationship Id='rId52' Target='slides/slide47.xml' Type='http://schemas.openxmlformats.org/officeDocument/2006/relationships/slide' />
  <Relationship Id='rId53' Target='slides/slide48.xml' Type='http://schemas.openxmlformats.org/officeDocument/2006/relationships/slide' />
  <Relationship Id='rId54' Target='slides/slide49.xml' Type='http://schemas.openxmlformats.org/officeDocument/2006/relationships/slide' />
  <Relationship Id='rId55' Target='slides/slide50.xml' Type='http://schemas.openxmlformats.org/officeDocument/2006/relationships/slide' />
  <Relationship Id='rId56' Target='slides/slide51.xml' Type='http://schemas.openxmlformats.org/officeDocument/2006/relationships/slide' />
  <Relationship Id='rId57' Target='slides/slide52.xml' Type='http://schemas.openxmlformats.org/officeDocument/2006/relationships/slide' />
  <Relationship Id='rId58' Target='slides/slide53.xml' Type='http://schemas.openxmlformats.org/officeDocument/2006/relationships/slide' />
  <Relationship Id='rId59' Target='slides/slide54.xml' Type='http://schemas.openxmlformats.org/officeDocument/2006/relationships/slide' />
  <Relationship Id='rId60' Target='slides/slide5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3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1' Target='../media/image35.png' Type='http://schemas.openxmlformats.org/officeDocument/2006/relationships/image' />
</Relationships>

</file>

<file path=ppt/slides/_rels/slide3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2' Target='../media/image36.png' Type='http://schemas.openxmlformats.org/officeDocument/2006/relationships/image' />
</Relationships>

</file>

<file path=ppt/slides/_rels/slide3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3' Target='../media/image37.png' Type='http://schemas.openxmlformats.org/officeDocument/2006/relationships/image' />
</Relationships>

</file>

<file path=ppt/slides/_rels/slide3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4' Target='../media/image38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4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5' Target='../media/image39.png' Type='http://schemas.openxmlformats.org/officeDocument/2006/relationships/image' />
</Relationships>

</file>

<file path=ppt/slides/_rels/slide4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6' Target='../media/image40.png' Type='http://schemas.openxmlformats.org/officeDocument/2006/relationships/image' />
</Relationships>

</file>

<file path=ppt/slides/_rels/slide4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7' Target='../media/image41.png' Type='http://schemas.openxmlformats.org/officeDocument/2006/relationships/image' />
</Relationships>

</file>

<file path=ppt/slides/_rels/slide4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8' Target='../media/image42.png' Type='http://schemas.openxmlformats.org/officeDocument/2006/relationships/image' />
</Relationships>

</file>

<file path=ppt/slides/_rels/slide4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9' Target='../media/image43.png' Type='http://schemas.openxmlformats.org/officeDocument/2006/relationships/image' />
</Relationships>

</file>

<file path=ppt/slides/_rels/slide4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0' Target='../media/image44.png' Type='http://schemas.openxmlformats.org/officeDocument/2006/relationships/image' />
</Relationships>

</file>

<file path=ppt/slides/_rels/slide4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1' Target='../media/image45.png' Type='http://schemas.openxmlformats.org/officeDocument/2006/relationships/image' />
</Relationships>

</file>

<file path=ppt/slides/_rels/slide4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2' Target='../media/image46.png' Type='http://schemas.openxmlformats.org/officeDocument/2006/relationships/image' />
</Relationships>

</file>

<file path=ppt/slides/_rels/slide4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3' Target='../media/image47.png' Type='http://schemas.openxmlformats.org/officeDocument/2006/relationships/image' />
</Relationships>

</file>

<file path=ppt/slides/_rels/slide4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4' Target='../media/image48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5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5' Target='../media/image49.png' Type='http://schemas.openxmlformats.org/officeDocument/2006/relationships/image' />
</Relationships>

</file>

<file path=ppt/slides/_rels/slide5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6' Target='../media/image50.png' Type='http://schemas.openxmlformats.org/officeDocument/2006/relationships/image' />
</Relationships>

</file>

<file path=ppt/slides/_rels/slide5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7' Target='../media/image51.png' Type='http://schemas.openxmlformats.org/officeDocument/2006/relationships/image' />
</Relationships>

</file>

<file path=ppt/slides/_rels/slide5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8' Target='../media/image52.png' Type='http://schemas.openxmlformats.org/officeDocument/2006/relationships/image' />
</Relationships>

</file>

<file path=ppt/slides/_rels/slide5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59' Target='../media/image53.png' Type='http://schemas.openxmlformats.org/officeDocument/2006/relationships/image' />
</Relationships>

</file>

<file path=ppt/slides/_rels/slide5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0' Target='../media/image5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484AFB7-4063-4935-9E92-2863B17DBCA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platforms_complete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86991CB4-D31C-46FF-B870-3753A2B912E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25.10.22 10:14:36 CEST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KPI 10+11 Comparison of different types of prices" id="10" name="slide10">
            <a:extLst>
              <a:ext uri="{FF2B5EF4-FFF2-40B4-BE49-F238E27FC236}">
                <a16:creationId xmlns:a16="http://schemas.microsoft.com/office/drawing/2014/main" id="{774F9896-05CF-4279-BC69-04AAE0B639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KPI 10+11 Comparison Rental Prices bedrooms" id="11" name="slide11">
            <a:extLst>
              <a:ext uri="{FF2B5EF4-FFF2-40B4-BE49-F238E27FC236}">
                <a16:creationId xmlns:a16="http://schemas.microsoft.com/office/drawing/2014/main" id="{C97EDB08-AA06-423F-984F-B494ACFC50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Price Differences" id="12" name="slide12">
            <a:extLst>
              <a:ext uri="{FF2B5EF4-FFF2-40B4-BE49-F238E27FC236}">
                <a16:creationId xmlns:a16="http://schemas.microsoft.com/office/drawing/2014/main" id="{49C22902-548E-46EF-930B-7ADBE9DF5B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GEO Available unfurnished Apartments, on Rightmove, for Prices &amp;lt; £8.000" id="13" name="slide13">
            <a:extLst>
              <a:ext uri="{FF2B5EF4-FFF2-40B4-BE49-F238E27FC236}">
                <a16:creationId xmlns:a16="http://schemas.microsoft.com/office/drawing/2014/main" id="{2779CEAD-7461-4A9C-8488-563E3D99F1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855"/>
            <a:ext cx="12192000" cy="62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What are the price ranges for SQM?" id="14" name="slide14">
            <a:extLst>
              <a:ext uri="{FF2B5EF4-FFF2-40B4-BE49-F238E27FC236}">
                <a16:creationId xmlns:a16="http://schemas.microsoft.com/office/drawing/2014/main" id="{BEB5A98E-F122-4247-8022-9E0D9D755B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54"/>
            <a:ext cx="12192000" cy="68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overall size unfurnished" id="15" name="slide15">
            <a:extLst>
              <a:ext uri="{FF2B5EF4-FFF2-40B4-BE49-F238E27FC236}">
                <a16:creationId xmlns:a16="http://schemas.microsoft.com/office/drawing/2014/main" id="{FEE5F969-0707-4387-8927-5F9E1E72A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76" y="0"/>
            <a:ext cx="6656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-overall size unfurnished per bedroom" id="16" name="slide16">
            <a:extLst>
              <a:ext uri="{FF2B5EF4-FFF2-40B4-BE49-F238E27FC236}">
                <a16:creationId xmlns:a16="http://schemas.microsoft.com/office/drawing/2014/main" id="{E7D40409-4F1A-451E-8360-200988569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+11 unfurnished-furnished difference (bedrooms)" id="17" name="slide17">
            <a:extLst>
              <a:ext uri="{FF2B5EF4-FFF2-40B4-BE49-F238E27FC236}">
                <a16:creationId xmlns:a16="http://schemas.microsoft.com/office/drawing/2014/main" id="{4178819A-D942-465A-B86F-5F79114B46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98" y="0"/>
            <a:ext cx="8013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-furnished-unfurnished price (bedrooms)" id="18" name="slide18">
            <a:extLst>
              <a:ext uri="{FF2B5EF4-FFF2-40B4-BE49-F238E27FC236}">
                <a16:creationId xmlns:a16="http://schemas.microsoft.com/office/drawing/2014/main" id="{EF2A5625-2070-401E-A2D6-627F3D23E8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89"/>
            <a:ext cx="12192000" cy="64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-unfurnished-furnished price" id="19" name="slide19">
            <a:extLst>
              <a:ext uri="{FF2B5EF4-FFF2-40B4-BE49-F238E27FC236}">
                <a16:creationId xmlns:a16="http://schemas.microsoft.com/office/drawing/2014/main" id="{30C394B5-7680-4D37-88BA-B97E9C3D5E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27" y="0"/>
            <a:ext cx="10411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board Main" id="2" name="slide2">
            <a:extLst>
              <a:ext uri="{FF2B5EF4-FFF2-40B4-BE49-F238E27FC236}">
                <a16:creationId xmlns:a16="http://schemas.microsoft.com/office/drawing/2014/main" id="{54CCE79D-1888-40CF-B95D-3737CCA8B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-unfunished-furnished price sqm" id="20" name="slide20">
            <a:extLst>
              <a:ext uri="{FF2B5EF4-FFF2-40B4-BE49-F238E27FC236}">
                <a16:creationId xmlns:a16="http://schemas.microsoft.com/office/drawing/2014/main" id="{E4AC87C0-50AC-405B-BA73-2335246E0E5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7" y="0"/>
            <a:ext cx="10308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-unfurnished-furnished price sqm (bedrooms)" id="21" name="slide21">
            <a:extLst>
              <a:ext uri="{FF2B5EF4-FFF2-40B4-BE49-F238E27FC236}">
                <a16:creationId xmlns:a16="http://schemas.microsoft.com/office/drawing/2014/main" id="{FD93C079-BF09-4B81-9847-01C2B01EDF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80" y="0"/>
            <a:ext cx="10080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-unfunished-furnished price bedroom" id="22" name="slide22">
            <a:extLst>
              <a:ext uri="{FF2B5EF4-FFF2-40B4-BE49-F238E27FC236}">
                <a16:creationId xmlns:a16="http://schemas.microsoft.com/office/drawing/2014/main" id="{573E408D-259E-4BFE-B91F-BD74F3C74F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2" y="0"/>
            <a:ext cx="10359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-unfurnished-furnished price bedroom (bedrooms)" id="23" name="slide23">
            <a:extLst>
              <a:ext uri="{FF2B5EF4-FFF2-40B4-BE49-F238E27FC236}">
                <a16:creationId xmlns:a16="http://schemas.microsoft.com/office/drawing/2014/main" id="{8BE18434-BDC6-460B-A862-04AE7069290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60"/>
            <a:ext cx="12192000" cy="66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-funished vs unfurnished neighbourhood 100%" id="24" name="slide24">
            <a:extLst>
              <a:ext uri="{FF2B5EF4-FFF2-40B4-BE49-F238E27FC236}">
                <a16:creationId xmlns:a16="http://schemas.microsoft.com/office/drawing/2014/main" id="{7B60E7E8-C323-477E-BA80-50905A088B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95" y="0"/>
            <a:ext cx="10064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-funished Average price, price_sqm, price_bedroom" id="25" name="slide25">
            <a:extLst>
              <a:ext uri="{FF2B5EF4-FFF2-40B4-BE49-F238E27FC236}">
                <a16:creationId xmlns:a16="http://schemas.microsoft.com/office/drawing/2014/main" id="{5F8D9CF7-F066-414A-A67E-17D13910907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91" y="0"/>
            <a:ext cx="5720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-furnished bedrooms count" id="26" name="slide26">
            <a:extLst>
              <a:ext uri="{FF2B5EF4-FFF2-40B4-BE49-F238E27FC236}">
                <a16:creationId xmlns:a16="http://schemas.microsoft.com/office/drawing/2014/main" id="{037BD335-F112-4A70-B074-9D59E41D7F6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196" y="0"/>
            <a:ext cx="8919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-furnished bedrooms precentage" id="27" name="slide27">
            <a:extLst>
              <a:ext uri="{FF2B5EF4-FFF2-40B4-BE49-F238E27FC236}">
                <a16:creationId xmlns:a16="http://schemas.microsoft.com/office/drawing/2014/main" id="{3059EB42-D0AC-4BB6-9EB7-CD4C8DF4CE5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22" y="0"/>
            <a:ext cx="9003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-furnished apartment size" id="28" name="slide28">
            <a:extLst>
              <a:ext uri="{FF2B5EF4-FFF2-40B4-BE49-F238E27FC236}">
                <a16:creationId xmlns:a16="http://schemas.microsoft.com/office/drawing/2014/main" id="{5489D2BC-84AF-4457-9883-14B9B1702A5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912" y="0"/>
            <a:ext cx="7288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-funished occupancy rate 100% beds" id="29" name="slide29">
            <a:extLst>
              <a:ext uri="{FF2B5EF4-FFF2-40B4-BE49-F238E27FC236}">
                <a16:creationId xmlns:a16="http://schemas.microsoft.com/office/drawing/2014/main" id="{2234BFC5-529F-4449-9F11-7D490C8D71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393"/>
            <a:ext cx="12192000" cy="649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board Neighbourhood" id="3" name="slide3">
            <a:extLst>
              <a:ext uri="{FF2B5EF4-FFF2-40B4-BE49-F238E27FC236}">
                <a16:creationId xmlns:a16="http://schemas.microsoft.com/office/drawing/2014/main" id="{1FECF072-7FAE-4F35-A37E-FFEBA43B6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-funished occupancy rate 30 days" id="30" name="slide30">
            <a:extLst>
              <a:ext uri="{FF2B5EF4-FFF2-40B4-BE49-F238E27FC236}">
                <a16:creationId xmlns:a16="http://schemas.microsoft.com/office/drawing/2014/main" id="{9BCE8F65-2CCE-44FE-AFB0-70621BFFBD3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05" y="0"/>
            <a:ext cx="7676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6-funished occupancy rate today" id="31" name="slide31">
            <a:extLst>
              <a:ext uri="{FF2B5EF4-FFF2-40B4-BE49-F238E27FC236}">
                <a16:creationId xmlns:a16="http://schemas.microsoft.com/office/drawing/2014/main" id="{11E98DBF-D67D-4D74-9997-4F2BEA1878C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97" y="0"/>
            <a:ext cx="7883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7-unfunished price, price_sqm, price_bedroom" id="32" name="slide32">
            <a:extLst>
              <a:ext uri="{FF2B5EF4-FFF2-40B4-BE49-F238E27FC236}">
                <a16:creationId xmlns:a16="http://schemas.microsoft.com/office/drawing/2014/main" id="{17E58339-1288-46DE-B26B-3BD054989E9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02" y="0"/>
            <a:ext cx="6717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-unfurnished bedrooms count" id="33" name="slide33">
            <a:extLst>
              <a:ext uri="{FF2B5EF4-FFF2-40B4-BE49-F238E27FC236}">
                <a16:creationId xmlns:a16="http://schemas.microsoft.com/office/drawing/2014/main" id="{765AF930-E1DA-4186-889A-D55D269AEF6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83" y="0"/>
            <a:ext cx="859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-unfurnished bedrooms percentage" id="34" name="slide34">
            <a:extLst>
              <a:ext uri="{FF2B5EF4-FFF2-40B4-BE49-F238E27FC236}">
                <a16:creationId xmlns:a16="http://schemas.microsoft.com/office/drawing/2014/main" id="{08659274-C71F-436D-A1A3-18377688599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27" y="0"/>
            <a:ext cx="9113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-unfurnished apartment size unfurnished" id="35" name="slide35">
            <a:extLst>
              <a:ext uri="{FF2B5EF4-FFF2-40B4-BE49-F238E27FC236}">
                <a16:creationId xmlns:a16="http://schemas.microsoft.com/office/drawing/2014/main" id="{C057CEC4-23E9-4333-B921-86674DDB6F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10" y="0"/>
            <a:ext cx="7106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avg UNF apartment price" id="36" name="slide36">
            <a:extLst>
              <a:ext uri="{FF2B5EF4-FFF2-40B4-BE49-F238E27FC236}">
                <a16:creationId xmlns:a16="http://schemas.microsoft.com/office/drawing/2014/main" id="{EEBB379C-18E4-4317-AB9A-BBDE1CF7DA8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447925"/>
            <a:ext cx="19050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avg bedroom price" id="37" name="slide37">
            <a:extLst>
              <a:ext uri="{FF2B5EF4-FFF2-40B4-BE49-F238E27FC236}">
                <a16:creationId xmlns:a16="http://schemas.microsoft.com/office/drawing/2014/main" id="{8206A098-99E0-476D-9441-1858348A288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381250"/>
            <a:ext cx="1905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avg sqm price UNF" id="38" name="slide38">
            <a:extLst>
              <a:ext uri="{FF2B5EF4-FFF2-40B4-BE49-F238E27FC236}">
                <a16:creationId xmlns:a16="http://schemas.microsoft.com/office/drawing/2014/main" id="{B19002F9-5A31-4EB2-A0F2-98647B1FF47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714500"/>
            <a:ext cx="1143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distribution 1" id="39" name="slide39">
            <a:extLst>
              <a:ext uri="{FF2B5EF4-FFF2-40B4-BE49-F238E27FC236}">
                <a16:creationId xmlns:a16="http://schemas.microsoft.com/office/drawing/2014/main" id="{C3481A74-B899-4722-83E8-C52118676E5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76" y="0"/>
            <a:ext cx="1216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KPI 1 Market Overview Rightmove" id="4" name="slide4">
            <a:extLst>
              <a:ext uri="{FF2B5EF4-FFF2-40B4-BE49-F238E27FC236}">
                <a16:creationId xmlns:a16="http://schemas.microsoft.com/office/drawing/2014/main" id="{36612FCD-7B94-44FA-A0E3-9464772112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map offers" id="40" name="slide40">
            <a:extLst>
              <a:ext uri="{FF2B5EF4-FFF2-40B4-BE49-F238E27FC236}">
                <a16:creationId xmlns:a16="http://schemas.microsoft.com/office/drawing/2014/main" id="{B203FD92-7A3A-4940-996B-855B118C941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71"/>
            <a:ext cx="12192000" cy="63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prices by neighbourhood" id="41" name="slide41">
            <a:extLst>
              <a:ext uri="{FF2B5EF4-FFF2-40B4-BE49-F238E27FC236}">
                <a16:creationId xmlns:a16="http://schemas.microsoft.com/office/drawing/2014/main" id="{9A3F2356-61CF-442D-B4EF-31BC37067E6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32" y="0"/>
            <a:ext cx="11697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unfurnished apartments" id="42" name="slide42">
            <a:extLst>
              <a:ext uri="{FF2B5EF4-FFF2-40B4-BE49-F238E27FC236}">
                <a16:creationId xmlns:a16="http://schemas.microsoft.com/office/drawing/2014/main" id="{902DEFDA-092C-4206-BF36-311AB64275E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1733550"/>
            <a:ext cx="952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O Blueground" id="43" name="slide43">
            <a:extLst>
              <a:ext uri="{FF2B5EF4-FFF2-40B4-BE49-F238E27FC236}">
                <a16:creationId xmlns:a16="http://schemas.microsoft.com/office/drawing/2014/main" id="{51B4F449-A0BC-4C42-AEB4-37C353B0560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15"/>
            <a:ext cx="12192000" cy="64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O Blueground prices" id="44" name="slide44">
            <a:extLst>
              <a:ext uri="{FF2B5EF4-FFF2-40B4-BE49-F238E27FC236}">
                <a16:creationId xmlns:a16="http://schemas.microsoft.com/office/drawing/2014/main" id="{1713383F-4A9F-4574-8F3F-B2FD9C4F0B9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15"/>
            <a:ext cx="12192000" cy="64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O Blueground prices sqm" id="45" name="slide45">
            <a:extLst>
              <a:ext uri="{FF2B5EF4-FFF2-40B4-BE49-F238E27FC236}">
                <a16:creationId xmlns:a16="http://schemas.microsoft.com/office/drawing/2014/main" id="{4B8223E4-424C-4489-9616-EBF257F3C12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15"/>
            <a:ext cx="12192000" cy="64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O Potential margin" id="46" name="slide46">
            <a:extLst>
              <a:ext uri="{FF2B5EF4-FFF2-40B4-BE49-F238E27FC236}">
                <a16:creationId xmlns:a16="http://schemas.microsoft.com/office/drawing/2014/main" id="{89BDBBD1-8B79-42EE-85F0-9BE1BB638E71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52"/>
            <a:ext cx="12192000" cy="64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s Blueground offering?" id="47" name="slide47">
            <a:extLst>
              <a:ext uri="{FF2B5EF4-FFF2-40B4-BE49-F238E27FC236}">
                <a16:creationId xmlns:a16="http://schemas.microsoft.com/office/drawing/2014/main" id="{A3A9FE90-C284-46AB-A2E6-766EA66F9C0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2" y="0"/>
            <a:ext cx="11187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1-unfunished-furnished price sqm (2)" id="48" name="slide48">
            <a:extLst>
              <a:ext uri="{FF2B5EF4-FFF2-40B4-BE49-F238E27FC236}">
                <a16:creationId xmlns:a16="http://schemas.microsoft.com/office/drawing/2014/main" id="{535338E4-28C1-458E-BB21-011128DE99B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13" y="0"/>
            <a:ext cx="1542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# apartments ALL" id="49" name="slide49">
            <a:extLst>
              <a:ext uri="{FF2B5EF4-FFF2-40B4-BE49-F238E27FC236}">
                <a16:creationId xmlns:a16="http://schemas.microsoft.com/office/drawing/2014/main" id="{512E3CF3-5EBE-4442-A45D-977DA27B0D9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1314450"/>
            <a:ext cx="9525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KPI 2" id="5" name="slide5">
            <a:extLst>
              <a:ext uri="{FF2B5EF4-FFF2-40B4-BE49-F238E27FC236}">
                <a16:creationId xmlns:a16="http://schemas.microsoft.com/office/drawing/2014/main" id="{B0C06999-C376-47AC-89F6-C77343D91F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avg apartment price ALL" id="50" name="slide50">
            <a:extLst>
              <a:ext uri="{FF2B5EF4-FFF2-40B4-BE49-F238E27FC236}">
                <a16:creationId xmlns:a16="http://schemas.microsoft.com/office/drawing/2014/main" id="{4FC7DEA4-689C-4D2F-9D83-B365C04539A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181225"/>
            <a:ext cx="1905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avg bedroom price ALL" id="51" name="slide51">
            <a:extLst>
              <a:ext uri="{FF2B5EF4-FFF2-40B4-BE49-F238E27FC236}">
                <a16:creationId xmlns:a16="http://schemas.microsoft.com/office/drawing/2014/main" id="{D889E84F-36CF-4233-9205-B048E93EDCF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114550"/>
            <a:ext cx="1905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avg sqm price ALL " id="52" name="slide52">
            <a:extLst>
              <a:ext uri="{FF2B5EF4-FFF2-40B4-BE49-F238E27FC236}">
                <a16:creationId xmlns:a16="http://schemas.microsoft.com/office/drawing/2014/main" id="{192F20F2-33F4-40C4-AE35-E24ED2ECE7B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381125"/>
            <a:ext cx="1143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distribution 1 (2)" id="53" name="slide53">
            <a:extLst>
              <a:ext uri="{FF2B5EF4-FFF2-40B4-BE49-F238E27FC236}">
                <a16:creationId xmlns:a16="http://schemas.microsoft.com/office/drawing/2014/main" id="{DD10B437-E093-4486-BC2F-99F31B1D4E3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75"/>
            <a:ext cx="12192000" cy="65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 - filter map" id="54" name="slide54">
            <a:extLst>
              <a:ext uri="{FF2B5EF4-FFF2-40B4-BE49-F238E27FC236}">
                <a16:creationId xmlns:a16="http://schemas.microsoft.com/office/drawing/2014/main" id="{5B8E7F15-CE35-459F-BC8B-68111A4419A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1" y="0"/>
            <a:ext cx="11747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ers per platform" id="55" name="slide55">
            <a:extLst>
              <a:ext uri="{FF2B5EF4-FFF2-40B4-BE49-F238E27FC236}">
                <a16:creationId xmlns:a16="http://schemas.microsoft.com/office/drawing/2014/main" id="{E27CA340-D399-4E6A-8BE3-F3919370F2E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1" y="0"/>
            <a:ext cx="11747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KPI 3-5 Furnished" id="6" name="slide6">
            <a:extLst>
              <a:ext uri="{FF2B5EF4-FFF2-40B4-BE49-F238E27FC236}">
                <a16:creationId xmlns:a16="http://schemas.microsoft.com/office/drawing/2014/main" id="{DC340D62-7815-4D34-9CB7-BBDE12D0D7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KPI 6 Furnished" id="7" name="slide7">
            <a:extLst>
              <a:ext uri="{FF2B5EF4-FFF2-40B4-BE49-F238E27FC236}">
                <a16:creationId xmlns:a16="http://schemas.microsoft.com/office/drawing/2014/main" id="{CE0BF599-ED0E-420A-9F57-5CB7F74CE6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Information about Blueground" id="8" name="slide8">
            <a:extLst>
              <a:ext uri="{FF2B5EF4-FFF2-40B4-BE49-F238E27FC236}">
                <a16:creationId xmlns:a16="http://schemas.microsoft.com/office/drawing/2014/main" id="{2A476488-4565-4BA3-BD77-A73F0337C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KPI 7-9 Unfurnished" id="9" name="slide9">
            <a:extLst>
              <a:ext uri="{FF2B5EF4-FFF2-40B4-BE49-F238E27FC236}">
                <a16:creationId xmlns:a16="http://schemas.microsoft.com/office/drawing/2014/main" id="{7104E399-ACDD-401B-A728-959FC9CF11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319"/>
            <a:ext cx="12192000" cy="60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2022-10-25T08:14:50Z</dcterms:created>
  <dcterms:modified xsi:type="dcterms:W3CDTF">2022-10-25T08:14:50Z</dcterms:modified>
</cp:coreProperties>
</file>